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86" r:id="rId2"/>
    <p:sldId id="287" r:id="rId3"/>
    <p:sldId id="256" r:id="rId4"/>
    <p:sldId id="257" r:id="rId5"/>
    <p:sldId id="261" r:id="rId6"/>
    <p:sldId id="280" r:id="rId7"/>
    <p:sldId id="262" r:id="rId8"/>
    <p:sldId id="263" r:id="rId9"/>
    <p:sldId id="264" r:id="rId10"/>
    <p:sldId id="266" r:id="rId11"/>
    <p:sldId id="267" r:id="rId12"/>
    <p:sldId id="281" r:id="rId13"/>
    <p:sldId id="268" r:id="rId14"/>
    <p:sldId id="282" r:id="rId15"/>
    <p:sldId id="273" r:id="rId16"/>
    <p:sldId id="274" r:id="rId17"/>
    <p:sldId id="283" r:id="rId18"/>
    <p:sldId id="275" r:id="rId19"/>
    <p:sldId id="276" r:id="rId20"/>
    <p:sldId id="284" r:id="rId21"/>
    <p:sldId id="279" r:id="rId22"/>
    <p:sldId id="277" r:id="rId23"/>
    <p:sldId id="278" r:id="rId24"/>
    <p:sldId id="285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50" autoAdjust="0"/>
  </p:normalViewPr>
  <p:slideViewPr>
    <p:cSldViewPr>
      <p:cViewPr varScale="1">
        <p:scale>
          <a:sx n="97" d="100"/>
          <a:sy n="9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0C57F112-3CDA-4919-B344-FC81D9CD5373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FEB9DF99-25C5-4771-A239-95451E0F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13D07-2E87-4A48-A1EE-5FCE7E632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5EF75-9A28-4F1D-9349-D9CD02888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20DF5-FB0B-4891-BEF6-5E4D3E530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C38A-1464-469A-B8FE-48117BB72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44149-5145-4631-8DC5-4F9DF2B40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7F7F-9DEE-4F02-9D00-610B9E00A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FA9AF-519E-4704-959F-4CF46317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BDA3-FE53-4D98-A143-F911CACB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7243-AE3A-4D17-B628-8AFDA4C2F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D29A0-B86C-4EF5-AD25-945A8023B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CCDE-6FCB-447D-A1B0-1F2609427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14AFE4-E31A-4E9C-A5A0-518EC13C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i="1" smtClean="0">
                <a:solidFill>
                  <a:schemeClr val="tx1"/>
                </a:solidFill>
              </a:rPr>
              <a:t>Bio &amp;242 Unit 4</a:t>
            </a:r>
            <a:br>
              <a:rPr lang="en-US" b="1" i="1" smtClean="0">
                <a:solidFill>
                  <a:schemeClr val="tx1"/>
                </a:solidFill>
              </a:rPr>
            </a:br>
            <a:r>
              <a:rPr lang="en-US" b="1" i="1" smtClean="0">
                <a:solidFill>
                  <a:schemeClr val="tx1"/>
                </a:solidFill>
              </a:rPr>
              <a:t>Labs 1 and 3</a:t>
            </a:r>
          </a:p>
        </p:txBody>
      </p:sp>
      <p:pic>
        <p:nvPicPr>
          <p:cNvPr id="2051" name="Picture 2" descr="C:\Documents and Settings\GaryB\Local Settings\Temporary Internet Files\Content.IE5\WLQL61AP\MCj0292596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847850"/>
            <a:ext cx="2743200" cy="4381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:\A&amp;P 243 presentations\Endocrine-Reproductive Systems\Parathyroid1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65163" y="242888"/>
            <a:ext cx="15970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Glands 100X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324600" y="2133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:\A&amp;P 243 presentations\Endocrine-Reproductive Systems\Parathyroid4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304800"/>
            <a:ext cx="16256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Gland? 400X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553200" y="2133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Thyroid and Parathyriod Glands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96200" cy="3581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smtClean="0"/>
              <a:t>Slides #5, #6, #7, #8, and #9</a:t>
            </a:r>
          </a:p>
          <a:p>
            <a:pPr marL="609600" indent="-609600">
              <a:buFontTx/>
              <a:buAutoNum type="arabicPeriod" startAt="8"/>
            </a:pPr>
            <a:r>
              <a:rPr lang="en-US" sz="2400" b="1" smtClean="0"/>
              <a:t>Thyroid Gland</a:t>
            </a:r>
          </a:p>
          <a:p>
            <a:pPr marL="609600" indent="-609600">
              <a:buFontTx/>
              <a:buAutoNum type="arabicPeriod" startAt="8"/>
            </a:pPr>
            <a:r>
              <a:rPr lang="en-US" sz="2400" b="1" smtClean="0"/>
              <a:t>Parathyroid Glands (principal cells)</a:t>
            </a:r>
          </a:p>
          <a:p>
            <a:pPr marL="609600" indent="-609600">
              <a:buFontTx/>
              <a:buAutoNum type="arabicPeriod" startAt="10"/>
            </a:pPr>
            <a:r>
              <a:rPr lang="en-US" sz="2400" b="1" smtClean="0"/>
              <a:t>Thyroid follicle</a:t>
            </a:r>
          </a:p>
          <a:p>
            <a:pPr marL="609600" indent="-609600">
              <a:buFontTx/>
              <a:buAutoNum type="arabicPeriod" startAt="10"/>
            </a:pPr>
            <a:r>
              <a:rPr lang="en-US" sz="2400" b="1" smtClean="0"/>
              <a:t>Follicular Cells</a:t>
            </a:r>
          </a:p>
          <a:p>
            <a:pPr marL="609600" indent="-609600">
              <a:buFontTx/>
              <a:buAutoNum type="arabicPeriod" startAt="10"/>
            </a:pPr>
            <a:r>
              <a:rPr lang="en-US" sz="2400" b="1" smtClean="0"/>
              <a:t>Parafollicular Cells</a:t>
            </a:r>
          </a:p>
          <a:p>
            <a:pPr marL="609600" indent="-609600"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:\A&amp;P 243 presentations\Endocrine-Reproductive Systems\Adrenal gal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12763" y="190500"/>
            <a:ext cx="22701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Gland? 100X, Cortex</a:t>
            </a:r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 rot="-5419927">
            <a:off x="5087937" y="3141663"/>
            <a:ext cx="155575" cy="5759450"/>
          </a:xfrm>
          <a:prstGeom prst="rightBrace">
            <a:avLst>
              <a:gd name="adj1" fmla="val 308503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AutoShape 5"/>
          <p:cNvSpPr>
            <a:spLocks/>
          </p:cNvSpPr>
          <p:nvPr/>
        </p:nvSpPr>
        <p:spPr bwMode="auto">
          <a:xfrm rot="-5419927">
            <a:off x="4935537" y="2227263"/>
            <a:ext cx="155575" cy="2101850"/>
          </a:xfrm>
          <a:prstGeom prst="rightBrace">
            <a:avLst>
              <a:gd name="adj1" fmla="val 112585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 rot="-5419927">
            <a:off x="6581775" y="3324225"/>
            <a:ext cx="155575" cy="2651125"/>
          </a:xfrm>
          <a:prstGeom prst="rightBrace">
            <a:avLst>
              <a:gd name="adj1" fmla="val 142007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7"/>
          <p:cNvSpPr>
            <a:spLocks/>
          </p:cNvSpPr>
          <p:nvPr/>
        </p:nvSpPr>
        <p:spPr bwMode="auto">
          <a:xfrm rot="-5419927">
            <a:off x="1065212" y="4429126"/>
            <a:ext cx="155575" cy="2286000"/>
          </a:xfrm>
          <a:prstGeom prst="rightBrace">
            <a:avLst>
              <a:gd name="adj1" fmla="val 122449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/>
          <p:cNvSpPr>
            <a:spLocks/>
          </p:cNvSpPr>
          <p:nvPr/>
        </p:nvSpPr>
        <p:spPr bwMode="auto">
          <a:xfrm rot="-5419927">
            <a:off x="2863056" y="1099344"/>
            <a:ext cx="155575" cy="1919288"/>
          </a:xfrm>
          <a:prstGeom prst="rightBrace">
            <a:avLst>
              <a:gd name="adj1" fmla="val 102806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743200" y="1524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17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477000" y="41148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15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990600" y="5029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14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953000" y="5486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13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2743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Adrenal Gland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352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smtClean="0"/>
              <a:t>Slide # 11</a:t>
            </a:r>
          </a:p>
          <a:p>
            <a:pPr marL="609600" indent="-609600">
              <a:buFontTx/>
              <a:buAutoNum type="arabicPeriod" startAt="13"/>
            </a:pPr>
            <a:r>
              <a:rPr lang="en-US" sz="2400" b="1" smtClean="0"/>
              <a:t>Adrenal Cortex</a:t>
            </a:r>
          </a:p>
          <a:p>
            <a:pPr marL="609600" indent="-609600">
              <a:buFontTx/>
              <a:buAutoNum type="arabicPeriod" startAt="13"/>
            </a:pPr>
            <a:r>
              <a:rPr lang="en-US" sz="2400" b="1" smtClean="0"/>
              <a:t>Adrenal Medulla</a:t>
            </a:r>
          </a:p>
          <a:p>
            <a:pPr marL="609600" indent="-609600">
              <a:buFontTx/>
              <a:buAutoNum type="arabicPeriod" startAt="13"/>
            </a:pPr>
            <a:r>
              <a:rPr lang="en-US" sz="2400" b="1" smtClean="0"/>
              <a:t>Zona glomerulosa</a:t>
            </a:r>
          </a:p>
          <a:p>
            <a:pPr marL="609600" indent="-609600">
              <a:buFontTx/>
              <a:buAutoNum type="arabicPeriod" startAt="13"/>
            </a:pPr>
            <a:r>
              <a:rPr lang="en-US" sz="2400" b="1" smtClean="0"/>
              <a:t>Zona fasciculata</a:t>
            </a:r>
          </a:p>
          <a:p>
            <a:pPr marL="609600" indent="-609600">
              <a:buFontTx/>
              <a:buAutoNum type="arabicPeriod" startAt="13"/>
            </a:pPr>
            <a:r>
              <a:rPr lang="en-US" sz="2400" b="1" smtClean="0"/>
              <a:t>Zona Reticularis</a:t>
            </a:r>
          </a:p>
          <a:p>
            <a:pPr marL="609600" indent="-609600"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:\A&amp;P 243 presentations\Endocrine-Reproductive Systems\pancrea100x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46163" y="242888"/>
            <a:ext cx="16891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Gland?  100X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34000" y="35814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477000" y="3505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:\A&amp;P 243 presentations\Endocrine-Reproductive Systems\pancrea400x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180975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Pancreas 400X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2971800" y="213360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000" b="1">
              <a:latin typeface="Arial" charset="0"/>
              <a:cs typeface="Times New Roman" pitchFamily="18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7543800" y="3886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18</a:t>
            </a:r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>
            <a:off x="6400800" y="40386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Pancreas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18.  Islet of Langerhans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:\A&amp;P 243 presentations\Endocrine-Reproductive Systems\Testis100X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65163" y="495300"/>
            <a:ext cx="2447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Gland or Organ? 100X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72200" y="2895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estis-ST-Intcell400X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93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7525" y="166688"/>
            <a:ext cx="262731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Gland or organ? 400X</a:t>
            </a:r>
            <a:endParaRPr lang="en-US" sz="2000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6477000" y="1752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23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6705600" y="5029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22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6019800" y="2667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21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4267200" y="3276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20</a:t>
            </a:r>
          </a:p>
        </p:txBody>
      </p:sp>
      <p:sp>
        <p:nvSpPr>
          <p:cNvPr id="20489" name="AutoShape 12"/>
          <p:cNvSpPr>
            <a:spLocks noChangeArrowheads="1"/>
          </p:cNvSpPr>
          <p:nvPr/>
        </p:nvSpPr>
        <p:spPr bwMode="auto">
          <a:xfrm rot="-10655987">
            <a:off x="4876800" y="34290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3"/>
          <p:cNvSpPr>
            <a:spLocks noChangeArrowheads="1"/>
          </p:cNvSpPr>
          <p:nvPr/>
        </p:nvSpPr>
        <p:spPr bwMode="auto">
          <a:xfrm rot="-10699709">
            <a:off x="7010400" y="18288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AutoShape 14"/>
          <p:cNvSpPr>
            <a:spLocks noChangeArrowheads="1"/>
          </p:cNvSpPr>
          <p:nvPr/>
        </p:nvSpPr>
        <p:spPr bwMode="auto">
          <a:xfrm>
            <a:off x="5638800" y="51816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AutoShape 15"/>
          <p:cNvSpPr>
            <a:spLocks noChangeArrowheads="1"/>
          </p:cNvSpPr>
          <p:nvPr/>
        </p:nvSpPr>
        <p:spPr bwMode="auto">
          <a:xfrm>
            <a:off x="4876800" y="28194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AutoShape 16"/>
          <p:cNvSpPr>
            <a:spLocks noChangeArrowheads="1"/>
          </p:cNvSpPr>
          <p:nvPr/>
        </p:nvSpPr>
        <p:spPr bwMode="auto">
          <a:xfrm rot="3548990">
            <a:off x="3228182" y="5153818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3810000" y="5715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Histology Slides for the  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Endocrine System</a:t>
            </a:r>
            <a:br>
              <a:rPr lang="en-US" b="1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/>
              <a:t>Slides are presented in order of magnification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As you view the following slides, make sure you can accomplish these goals: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Can you identify the vessels and tissue layers observable on the slides?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Can you identify the specific structures or layers indicated by the numbered arrows or brackets?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At the end of a sequence, you will find the answers to the above for each vessel and layer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Testes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smtClean="0"/>
              <a:t>Slide # 16</a:t>
            </a:r>
          </a:p>
          <a:p>
            <a:pPr marL="609600" indent="-609600">
              <a:buFontTx/>
              <a:buAutoNum type="arabicPeriod" startAt="19"/>
            </a:pPr>
            <a:r>
              <a:rPr lang="en-US" sz="2400" b="1" smtClean="0"/>
              <a:t>Seminiferous tubules</a:t>
            </a:r>
          </a:p>
          <a:p>
            <a:pPr marL="609600" indent="-609600">
              <a:buFontTx/>
              <a:buNone/>
            </a:pPr>
            <a:r>
              <a:rPr lang="en-US" sz="2400" b="1" smtClean="0"/>
              <a:t>Slide # 17</a:t>
            </a:r>
          </a:p>
          <a:p>
            <a:pPr marL="609600" indent="-609600">
              <a:buFontTx/>
              <a:buAutoNum type="arabicPeriod" startAt="20"/>
            </a:pPr>
            <a:r>
              <a:rPr lang="en-US" sz="2400" b="1" smtClean="0"/>
              <a:t>Cells of Leydig or interstitial cells</a:t>
            </a:r>
          </a:p>
          <a:p>
            <a:pPr marL="609600" indent="-609600">
              <a:buFontTx/>
              <a:buAutoNum type="arabicPeriod" startAt="20"/>
            </a:pPr>
            <a:r>
              <a:rPr lang="en-US" sz="2400" b="1" smtClean="0"/>
              <a:t>Spermatogonium (2n stem cells)</a:t>
            </a:r>
          </a:p>
          <a:p>
            <a:pPr marL="609600" indent="-609600">
              <a:buFontTx/>
              <a:buAutoNum type="arabicPeriod" startAt="20"/>
            </a:pPr>
            <a:r>
              <a:rPr lang="en-US" sz="2400" b="1" smtClean="0"/>
              <a:t>Primary spermatocyte</a:t>
            </a:r>
          </a:p>
          <a:p>
            <a:pPr marL="609600" indent="-609600">
              <a:buFontTx/>
              <a:buAutoNum type="arabicPeriod" startAt="20"/>
            </a:pPr>
            <a:r>
              <a:rPr lang="en-US" sz="2400" b="1" smtClean="0"/>
              <a:t>Secondary spermatocytes</a:t>
            </a:r>
          </a:p>
          <a:p>
            <a:pPr marL="609600" indent="-609600">
              <a:buFontTx/>
              <a:buAutoNum type="arabicPeriod" startAt="20"/>
            </a:pPr>
            <a:r>
              <a:rPr lang="en-US" sz="2400" b="1" smtClean="0"/>
              <a:t>Late spermatids</a:t>
            </a:r>
          </a:p>
          <a:p>
            <a:pPr marL="609600" indent="-609600">
              <a:buFontTx/>
              <a:buAutoNum type="arabicPeriod" startAt="20"/>
            </a:pPr>
            <a:endParaRPr lang="en-US" sz="2400" b="1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vary1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17525" y="319088"/>
            <a:ext cx="15271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Organ? 40X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 rot="10078331">
            <a:off x="2514600" y="30480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733800" y="9144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400800" y="24384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 rot="3026216">
            <a:off x="4904582" y="3401218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1832277">
            <a:off x="6324600" y="36576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715000" y="3886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28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29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391400" y="2362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26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315200" y="3962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27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800600" y="838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:\A&amp;P 243 presentations\Endocrine-Reproductive Systems\Graff-fol1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405606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Organ and specific structure? 400X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5638800" y="22098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209800" y="37338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-1691613">
            <a:off x="5562600" y="16764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53200" y="1295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30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705600" y="2133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31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276600" y="3657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:\A&amp;P 243 presentations\Endocrine-Reproductive Systems\Corp-lut-mid4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2763" y="395288"/>
            <a:ext cx="4056062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Organ and specific structure? 400X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 rot="-1691613">
            <a:off x="5105400" y="27432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 rot="45138">
            <a:off x="5562600" y="35052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172200" y="2286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32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629400" y="33528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Ovary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smtClean="0"/>
              <a:t>Slide #19, #20, and #21</a:t>
            </a:r>
          </a:p>
          <a:p>
            <a:pPr marL="609600" indent="-609600">
              <a:buFontTx/>
              <a:buAutoNum type="arabicPeriod" startAt="25"/>
            </a:pPr>
            <a:r>
              <a:rPr lang="en-US" sz="2400" b="1" smtClean="0"/>
              <a:t>Primordial follicles containing primary oocytes</a:t>
            </a:r>
          </a:p>
          <a:p>
            <a:pPr marL="609600" indent="-609600">
              <a:buFontTx/>
              <a:buAutoNum type="arabicPeriod" startAt="25"/>
            </a:pPr>
            <a:r>
              <a:rPr lang="en-US" sz="2400" b="1" smtClean="0"/>
              <a:t>Primary oocyte in a Graafian follicle</a:t>
            </a:r>
          </a:p>
          <a:p>
            <a:pPr marL="609600" indent="-609600">
              <a:buFontTx/>
              <a:buAutoNum type="arabicPeriod" startAt="25"/>
            </a:pPr>
            <a:r>
              <a:rPr lang="en-US" sz="2400" b="1" smtClean="0"/>
              <a:t>Antrum of the follicle</a:t>
            </a:r>
          </a:p>
          <a:p>
            <a:pPr marL="609600" indent="-609600">
              <a:buFontTx/>
              <a:buAutoNum type="arabicPeriod" startAt="25"/>
            </a:pPr>
            <a:r>
              <a:rPr lang="en-US" sz="2400" b="1" smtClean="0"/>
              <a:t>Follicular or granulosa cells</a:t>
            </a:r>
          </a:p>
          <a:p>
            <a:pPr marL="609600" indent="-609600">
              <a:buFontTx/>
              <a:buAutoNum type="arabicPeriod" startAt="25"/>
            </a:pPr>
            <a:r>
              <a:rPr lang="en-US" sz="2400" b="1" smtClean="0"/>
              <a:t>Corpus Luteum</a:t>
            </a:r>
          </a:p>
          <a:p>
            <a:pPr marL="609600" indent="-609600">
              <a:buFontTx/>
              <a:buAutoNum type="arabicPeriod" startAt="25"/>
            </a:pPr>
            <a:r>
              <a:rPr lang="en-US" sz="2400" b="1" smtClean="0"/>
              <a:t>Primary oocyte undergoing meiosis I (note two bands of chromosomes)</a:t>
            </a:r>
          </a:p>
          <a:p>
            <a:pPr marL="609600" indent="-609600">
              <a:buFontTx/>
              <a:buAutoNum type="arabicPeriod" startAt="25"/>
            </a:pPr>
            <a:r>
              <a:rPr lang="en-US" sz="2400" b="1" smtClean="0"/>
              <a:t> Zona pellucida</a:t>
            </a:r>
          </a:p>
          <a:p>
            <a:pPr marL="609600" indent="-609600">
              <a:buFontTx/>
              <a:buAutoNum type="arabicPeriod" startAt="25"/>
            </a:pPr>
            <a:r>
              <a:rPr lang="en-US" sz="2400" b="1" smtClean="0"/>
              <a:t>Old follicular antrium</a:t>
            </a:r>
          </a:p>
          <a:p>
            <a:pPr marL="609600" indent="-609600">
              <a:buFontTx/>
              <a:buAutoNum type="arabicPeriod" startAt="25"/>
            </a:pPr>
            <a:endParaRPr lang="en-US" sz="2400" b="1" smtClean="0"/>
          </a:p>
          <a:p>
            <a:pPr marL="609600" indent="-609600">
              <a:buFontTx/>
              <a:buAutoNum type="arabicPeriod" startAt="25"/>
            </a:pPr>
            <a:endParaRPr lang="en-US" sz="2400" b="1" smtClean="0"/>
          </a:p>
          <a:p>
            <a:pPr marL="609600" indent="-609600">
              <a:buFontTx/>
              <a:buAutoNum type="arabicPeriod" startAt="25"/>
            </a:pPr>
            <a:endParaRPr lang="en-US" sz="2400" b="1" smtClean="0"/>
          </a:p>
          <a:p>
            <a:pPr marL="609600" indent="-609600">
              <a:buFontTx/>
              <a:buAutoNum type="arabicPeriod" startAt="25"/>
            </a:pPr>
            <a:endParaRPr lang="en-US" sz="2400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A&amp;P 243 presentations\Endocrine-Reproductive Systems\pit1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16256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Gland? 100X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2363" y="2986088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010400" y="3886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A&amp;P 243 presentations\Endocrine-Reproductive Systems\Anter-pit400X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17563" y="319088"/>
            <a:ext cx="32670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Specific part of gland? 400X</a:t>
            </a:r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5410200" y="32766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5867400" y="6858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5715000" y="52578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477000" y="3124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6781800" y="5105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6934200" y="533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A&amp;P 243 presentations\Endocrine-Reproductive Systems\Post-pit400X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17563" y="242888"/>
            <a:ext cx="32670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Specific part of gland? 400X</a:t>
            </a: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4572000" y="38862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 rot="-2847717">
            <a:off x="5361782" y="2791618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638800" y="3657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6248400" y="1981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Pituitary Gland or Hypophysis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smtClean="0"/>
              <a:t>Slide #1</a:t>
            </a:r>
          </a:p>
          <a:p>
            <a:pPr marL="609600" indent="-609600"/>
            <a:r>
              <a:rPr lang="en-US" sz="2400" b="1" smtClean="0"/>
              <a:t>Anterior Pituitary Gland or  Adenohypophysis</a:t>
            </a:r>
          </a:p>
          <a:p>
            <a:pPr marL="609600" indent="-609600"/>
            <a:r>
              <a:rPr lang="en-US" sz="2400" b="1" smtClean="0"/>
              <a:t>Posterior Pituitary Gland or Neurohypophysis </a:t>
            </a:r>
          </a:p>
          <a:p>
            <a:pPr marL="609600" indent="-609600">
              <a:buFontTx/>
              <a:buNone/>
            </a:pPr>
            <a:r>
              <a:rPr lang="en-US" sz="2400" b="1" smtClean="0"/>
              <a:t>Slide #2</a:t>
            </a:r>
          </a:p>
          <a:p>
            <a:pPr marL="609600" indent="-609600">
              <a:buFontTx/>
              <a:buAutoNum type="arabicPeriod" startAt="3"/>
            </a:pPr>
            <a:r>
              <a:rPr lang="en-US" sz="2400" b="1" smtClean="0"/>
              <a:t>Acidophils</a:t>
            </a:r>
          </a:p>
          <a:p>
            <a:pPr marL="609600" indent="-609600">
              <a:buFontTx/>
              <a:buAutoNum type="arabicPeriod" startAt="3"/>
            </a:pPr>
            <a:r>
              <a:rPr lang="en-US" sz="2400" b="1" smtClean="0"/>
              <a:t>Basophils</a:t>
            </a:r>
          </a:p>
          <a:p>
            <a:pPr marL="609600" indent="-609600">
              <a:buFontTx/>
              <a:buAutoNum type="arabicPeriod" startAt="3"/>
            </a:pPr>
            <a:r>
              <a:rPr lang="en-US" sz="2400" b="1" smtClean="0"/>
              <a:t>Chromophobes</a:t>
            </a:r>
          </a:p>
          <a:p>
            <a:pPr marL="609600" indent="-609600">
              <a:buFontTx/>
              <a:buNone/>
            </a:pPr>
            <a:r>
              <a:rPr lang="en-US" sz="2400" b="1" smtClean="0"/>
              <a:t>Slide #3</a:t>
            </a:r>
          </a:p>
          <a:p>
            <a:pPr marL="609600" indent="-609600">
              <a:buFontTx/>
              <a:buAutoNum type="arabicPeriod" startAt="6"/>
            </a:pPr>
            <a:r>
              <a:rPr lang="en-US" sz="2400" b="1" smtClean="0"/>
              <a:t>Axons of Hypothalamic neurosecretory cells</a:t>
            </a:r>
          </a:p>
          <a:p>
            <a:pPr marL="609600" indent="-609600">
              <a:buFontTx/>
              <a:buAutoNum type="arabicPeriod" startAt="6"/>
            </a:pPr>
            <a:r>
              <a:rPr lang="en-US" sz="2400" b="1" smtClean="0"/>
              <a:t>Pituicytes or supportive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arathyroid-thyroid4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88963" y="6034088"/>
            <a:ext cx="16605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 Glands? 40X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638800" y="3657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00600" y="838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58000" y="990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:\A&amp;P 243 presentations\Endocrine-Reproductive Systems\thyroid1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6172200"/>
            <a:ext cx="16256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Gland? 100X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648200" y="5486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315200" y="914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9222" name="AutoShape 7"/>
          <p:cNvSpPr>
            <a:spLocks noChangeArrowheads="1"/>
          </p:cNvSpPr>
          <p:nvPr/>
        </p:nvSpPr>
        <p:spPr bwMode="auto">
          <a:xfrm>
            <a:off x="5943600" y="28956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8"/>
          <p:cNvSpPr>
            <a:spLocks noChangeArrowheads="1"/>
          </p:cNvSpPr>
          <p:nvPr/>
        </p:nvSpPr>
        <p:spPr bwMode="auto">
          <a:xfrm>
            <a:off x="3505200" y="56388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7010400" y="2743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:\A&amp;P 243 presentations\Endocrine-Reproductive Systems\Thyroid400x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46125" y="5881688"/>
            <a:ext cx="16256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Gland? 400X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715000" y="1600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12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876800" y="4800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124200" y="3200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3733800" y="49530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4572000" y="1752600"/>
            <a:ext cx="977900" cy="119063"/>
          </a:xfrm>
          <a:prstGeom prst="leftArrow">
            <a:avLst>
              <a:gd name="adj1" fmla="val 50000"/>
              <a:gd name="adj2" fmla="val 2053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816</TotalTime>
  <Words>353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 New Roman</vt:lpstr>
      <vt:lpstr>Arial</vt:lpstr>
      <vt:lpstr>Calibri</vt:lpstr>
      <vt:lpstr>Blank Presentation</vt:lpstr>
      <vt:lpstr>Bio &amp;242 Unit 4 Labs 1 and 3</vt:lpstr>
      <vt:lpstr>Histology Slides for the   Endocrine System </vt:lpstr>
      <vt:lpstr>Slide 3</vt:lpstr>
      <vt:lpstr>Slide 4</vt:lpstr>
      <vt:lpstr>Slide 5</vt:lpstr>
      <vt:lpstr>Pituitary Gland or Hypophysis </vt:lpstr>
      <vt:lpstr>Slide 7</vt:lpstr>
      <vt:lpstr>Slide 8</vt:lpstr>
      <vt:lpstr>Slide 9</vt:lpstr>
      <vt:lpstr>Slide 10</vt:lpstr>
      <vt:lpstr>Slide 11</vt:lpstr>
      <vt:lpstr>Thyroid and Parathyriod Glands</vt:lpstr>
      <vt:lpstr>Slide 13</vt:lpstr>
      <vt:lpstr>Adrenal Gland</vt:lpstr>
      <vt:lpstr>Slide 15</vt:lpstr>
      <vt:lpstr>Slide 16</vt:lpstr>
      <vt:lpstr>Pancreas</vt:lpstr>
      <vt:lpstr>Slide 18</vt:lpstr>
      <vt:lpstr>Slide 19</vt:lpstr>
      <vt:lpstr>Testes</vt:lpstr>
      <vt:lpstr>Slide 21</vt:lpstr>
      <vt:lpstr>Slide 22</vt:lpstr>
      <vt:lpstr>Slide 23</vt:lpstr>
      <vt:lpstr>Ovary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css-stuservtest</dc:creator>
  <cp:lastModifiedBy>GaryB</cp:lastModifiedBy>
  <cp:revision>45</cp:revision>
  <dcterms:created xsi:type="dcterms:W3CDTF">2003-03-04T01:50:15Z</dcterms:created>
  <dcterms:modified xsi:type="dcterms:W3CDTF">2009-08-13T20:12:24Z</dcterms:modified>
</cp:coreProperties>
</file>